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66" r:id="rId5"/>
    <p:sldMasterId id="2147493674" r:id="rId6"/>
    <p:sldMasterId id="2147493687" r:id="rId7"/>
    <p:sldMasterId id="2147493700" r:id="rId8"/>
    <p:sldMasterId id="2147493712" r:id="rId9"/>
    <p:sldMasterId id="2147493725" r:id="rId10"/>
    <p:sldMasterId id="2147493734" r:id="rId11"/>
    <p:sldMasterId id="2147493747" r:id="rId12"/>
  </p:sldMasterIdLst>
  <p:notesMasterIdLst>
    <p:notesMasterId r:id="rId102"/>
  </p:notesMasterIdLst>
  <p:handoutMasterIdLst>
    <p:handoutMasterId r:id="rId103"/>
  </p:handoutMasterIdLst>
  <p:sldIdLst>
    <p:sldId id="854" r:id="rId13"/>
    <p:sldId id="1047" r:id="rId14"/>
    <p:sldId id="1165" r:id="rId15"/>
    <p:sldId id="1170" r:id="rId16"/>
    <p:sldId id="1178" r:id="rId17"/>
    <p:sldId id="1177" r:id="rId18"/>
    <p:sldId id="1171" r:id="rId19"/>
    <p:sldId id="1179" r:id="rId20"/>
    <p:sldId id="1172" r:id="rId21"/>
    <p:sldId id="1052" r:id="rId22"/>
    <p:sldId id="1077" r:id="rId23"/>
    <p:sldId id="1167" r:id="rId24"/>
    <p:sldId id="1168" r:id="rId25"/>
    <p:sldId id="1158" r:id="rId26"/>
    <p:sldId id="369" r:id="rId27"/>
    <p:sldId id="1093" r:id="rId28"/>
    <p:sldId id="371" r:id="rId29"/>
    <p:sldId id="372" r:id="rId30"/>
    <p:sldId id="1094" r:id="rId31"/>
    <p:sldId id="374" r:id="rId32"/>
    <p:sldId id="1095" r:id="rId33"/>
    <p:sldId id="1096" r:id="rId34"/>
    <p:sldId id="1097" r:id="rId35"/>
    <p:sldId id="1098" r:id="rId36"/>
    <p:sldId id="1099" r:id="rId37"/>
    <p:sldId id="380" r:id="rId38"/>
    <p:sldId id="381" r:id="rId39"/>
    <p:sldId id="1100" r:id="rId40"/>
    <p:sldId id="383" r:id="rId41"/>
    <p:sldId id="1159" r:id="rId42"/>
    <p:sldId id="1105" r:id="rId43"/>
    <p:sldId id="1106" r:id="rId44"/>
    <p:sldId id="1180" r:id="rId45"/>
    <p:sldId id="1109" r:id="rId46"/>
    <p:sldId id="1064" r:id="rId47"/>
    <p:sldId id="1173" r:id="rId48"/>
    <p:sldId id="1065" r:id="rId49"/>
    <p:sldId id="397" r:id="rId50"/>
    <p:sldId id="1068" r:id="rId51"/>
    <p:sldId id="399" r:id="rId52"/>
    <p:sldId id="1101" r:id="rId53"/>
    <p:sldId id="1066" r:id="rId54"/>
    <p:sldId id="368" r:id="rId55"/>
    <p:sldId id="1118" r:id="rId56"/>
    <p:sldId id="395" r:id="rId57"/>
    <p:sldId id="396" r:id="rId58"/>
    <p:sldId id="1119" r:id="rId59"/>
    <p:sldId id="1108" r:id="rId60"/>
    <p:sldId id="402" r:id="rId61"/>
    <p:sldId id="1174" r:id="rId62"/>
    <p:sldId id="1175" r:id="rId63"/>
    <p:sldId id="1176" r:id="rId64"/>
    <p:sldId id="1110" r:id="rId65"/>
    <p:sldId id="1120" r:id="rId66"/>
    <p:sldId id="1121" r:id="rId67"/>
    <p:sldId id="1122" r:id="rId68"/>
    <p:sldId id="1132" r:id="rId69"/>
    <p:sldId id="1133" r:id="rId70"/>
    <p:sldId id="462" r:id="rId71"/>
    <p:sldId id="464" r:id="rId72"/>
    <p:sldId id="465" r:id="rId73"/>
    <p:sldId id="466" r:id="rId74"/>
    <p:sldId id="467" r:id="rId75"/>
    <p:sldId id="468" r:id="rId76"/>
    <p:sldId id="469" r:id="rId77"/>
    <p:sldId id="393" r:id="rId78"/>
    <p:sldId id="394" r:id="rId79"/>
    <p:sldId id="1160" r:id="rId80"/>
    <p:sldId id="575" r:id="rId81"/>
    <p:sldId id="576" r:id="rId82"/>
    <p:sldId id="577" r:id="rId83"/>
    <p:sldId id="578" r:id="rId84"/>
    <p:sldId id="584" r:id="rId85"/>
    <p:sldId id="579" r:id="rId86"/>
    <p:sldId id="340" r:id="rId87"/>
    <p:sldId id="433" r:id="rId88"/>
    <p:sldId id="434" r:id="rId89"/>
    <p:sldId id="435" r:id="rId90"/>
    <p:sldId id="436" r:id="rId91"/>
    <p:sldId id="426" r:id="rId92"/>
    <p:sldId id="427" r:id="rId93"/>
    <p:sldId id="643" r:id="rId94"/>
    <p:sldId id="644" r:id="rId95"/>
    <p:sldId id="646" r:id="rId96"/>
    <p:sldId id="645" r:id="rId97"/>
    <p:sldId id="647" r:id="rId98"/>
    <p:sldId id="648" r:id="rId99"/>
    <p:sldId id="452" r:id="rId100"/>
    <p:sldId id="1161" r:id="rId10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16"/>
    <p:restoredTop sz="96860"/>
  </p:normalViewPr>
  <p:slideViewPr>
    <p:cSldViewPr snapToObjects="1">
      <p:cViewPr varScale="1">
        <p:scale>
          <a:sx n="195" d="100"/>
          <a:sy n="195" d="100"/>
        </p:scale>
        <p:origin x="104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07" Type="http://schemas.openxmlformats.org/officeDocument/2006/relationships/tableStyles" Target="tableStyles.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8616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404813" y="695325"/>
            <a:ext cx="6188075"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66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3661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665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21C35E-7DD2-43A4-B0B3-DF6655FBBF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2547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156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19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38899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149876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034813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2610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695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404813" y="695325"/>
            <a:ext cx="6188075"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170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31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40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287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25412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29238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7300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919100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7397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96109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2804731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7667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50366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009783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74327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567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6487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934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7128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5630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085672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66948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532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455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53678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404083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145140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39285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1817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40432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707946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5591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281078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81031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031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78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226492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041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14159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869718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083166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57329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041573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8426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292712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3279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8.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5: ER, Relational, SQL (IV)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082626"/>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69772151"/>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215303"/>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485108"/>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 id="2147493756" r:id="rId9"/>
    <p:sldLayoutId id="2147493757" r:id="rId10"/>
    <p:sldLayoutId id="2147493758" r:id="rId11"/>
    <p:sldLayoutId id="214749375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Rules</a:t>
            </a:r>
            <a:br>
              <a:rPr lang="en-US" altLang="en-US" sz="2800" i="1" dirty="0">
                <a:solidFill>
                  <a:schemeClr val="bg1"/>
                </a:solidFill>
              </a:rPr>
            </a:br>
            <a:r>
              <a:rPr lang="en-US" altLang="en-US" sz="2800" i="1" dirty="0">
                <a:solidFill>
                  <a:schemeClr val="bg1"/>
                </a:solidFill>
              </a:rPr>
              <a:t>Metadata, Integrity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a:t>
            </a:r>
            <a:r>
              <a:rPr lang="en-US" sz="1300" b="1" dirty="0"/>
              <a:t>This language can be used directly or by means of some application</a:t>
            </a:r>
            <a:r>
              <a:rPr lang="en-US" sz="1300" dirty="0"/>
              <a:t>.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a:t>
            </a:r>
            <a:r>
              <a:rPr lang="en-US" sz="1300" b="1" u="sng" dirty="0"/>
              <a:t>theoretically</a:t>
            </a:r>
            <a:r>
              <a:rPr lang="en-US" sz="1300" b="1" dirty="0"/>
              <a:t>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880944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29F5AC-7223-0743-A7A2-37945E4EBAF5}"/>
              </a:ext>
            </a:extLst>
          </p:cNvPr>
          <p:cNvSpPr>
            <a:spLocks noGrp="1"/>
          </p:cNvSpPr>
          <p:nvPr>
            <p:ph idx="1"/>
          </p:nvPr>
        </p:nvSpPr>
        <p:spPr/>
        <p:txBody>
          <a:bodyPr/>
          <a:lstStyle/>
          <a:p>
            <a:r>
              <a:rPr lang="en-US" dirty="0"/>
              <a:t>Applications:</a:t>
            </a:r>
          </a:p>
          <a:p>
            <a:pPr lvl="1"/>
            <a:r>
              <a:rPr lang="en-US" dirty="0"/>
              <a:t>This is pretty straight forward.</a:t>
            </a:r>
          </a:p>
          <a:p>
            <a:pPr lvl="1"/>
            <a:r>
              <a:rPr lang="en-US" dirty="0"/>
              <a:t>You see many examples on a daily basis:</a:t>
            </a:r>
          </a:p>
          <a:p>
            <a:pPr lvl="2"/>
            <a:r>
              <a:rPr lang="en-US" dirty="0" err="1"/>
              <a:t>CourseWorks</a:t>
            </a:r>
            <a:r>
              <a:rPr lang="en-US" dirty="0"/>
              <a:t>, SSOL, IMDB, ... ...</a:t>
            </a:r>
          </a:p>
          <a:p>
            <a:pPr lvl="2"/>
            <a:r>
              <a:rPr lang="en-US" dirty="0"/>
              <a:t>You are getting some insights into building one type.</a:t>
            </a:r>
          </a:p>
          <a:p>
            <a:pPr lvl="2"/>
            <a:r>
              <a:rPr lang="en-US" dirty="0"/>
              <a:t>Almost all AI/ML and data science projects use databases through apps.</a:t>
            </a:r>
          </a:p>
          <a:p>
            <a:r>
              <a:rPr lang="en-US" dirty="0"/>
              <a:t>View updates:</a:t>
            </a:r>
          </a:p>
          <a:p>
            <a:pPr lvl="1"/>
            <a:r>
              <a:rPr lang="en-US" dirty="0"/>
              <a:t>I normally avoid updating through views, but that is just me.</a:t>
            </a:r>
          </a:p>
          <a:p>
            <a:pPr lvl="1"/>
            <a:r>
              <a:rPr lang="en-US" dirty="0"/>
              <a:t>A view is a SQL expression that maps one or more tables into a single table.</a:t>
            </a:r>
          </a:p>
          <a:p>
            <a:pPr lvl="1"/>
            <a:r>
              <a:rPr lang="en-US" dirty="0"/>
              <a:t>You can perform INSERT, UPDATE, DELETE if it is possible to “reverse the mapping.”</a:t>
            </a:r>
          </a:p>
          <a:p>
            <a:pPr lvl="1"/>
            <a:r>
              <a:rPr lang="en-US" dirty="0"/>
              <a:t>Several things can make this impossible. Aggregation is the obvious example.</a:t>
            </a:r>
          </a:p>
        </p:txBody>
      </p:sp>
      <p:sp>
        <p:nvSpPr>
          <p:cNvPr id="3" name="Title 2">
            <a:extLst>
              <a:ext uri="{FF2B5EF4-FFF2-40B4-BE49-F238E27FC236}">
                <a16:creationId xmlns:a16="http://schemas.microsoft.com/office/drawing/2014/main" id="{4751AF8D-40D6-6340-A80D-93A295BB0F63}"/>
              </a:ext>
            </a:extLst>
          </p:cNvPr>
          <p:cNvSpPr>
            <a:spLocks noGrp="1"/>
          </p:cNvSpPr>
          <p:nvPr>
            <p:ph type="title"/>
          </p:nvPr>
        </p:nvSpPr>
        <p:spPr/>
        <p:txBody>
          <a:bodyPr/>
          <a:lstStyle/>
          <a:p>
            <a:r>
              <a:rPr lang="en-US" dirty="0"/>
              <a:t>Applications, View Updates</a:t>
            </a:r>
          </a:p>
        </p:txBody>
      </p:sp>
    </p:spTree>
    <p:extLst>
      <p:ext uri="{BB962C8B-B14F-4D97-AF65-F5344CB8AC3E}">
        <p14:creationId xmlns:p14="http://schemas.microsoft.com/office/powerpoint/2010/main" val="168507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78595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Tree>
    <p:extLst>
      <p:ext uri="{BB962C8B-B14F-4D97-AF65-F5344CB8AC3E}">
        <p14:creationId xmlns:p14="http://schemas.microsoft.com/office/powerpoint/2010/main" val="155022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5"/>
            <a:ext cx="5352574" cy="1980010"/>
          </a:xfrm>
        </p:spPr>
        <p:txBody>
          <a:bodyPr/>
          <a:lstStyle/>
          <a:p>
            <a:r>
              <a:rPr lang="en-US" altLang="en-US" b="1" dirty="0"/>
              <a:t>not null</a:t>
            </a:r>
          </a:p>
          <a:p>
            <a:r>
              <a:rPr lang="en-US" altLang="en-US" b="1" dirty="0"/>
              <a:t>primary key</a:t>
            </a:r>
          </a:p>
          <a:p>
            <a:r>
              <a:rPr lang="en-US" altLang="en-US" b="1" dirty="0"/>
              <a:t>Unique</a:t>
            </a:r>
          </a:p>
          <a:p>
            <a:pPr lvl="1"/>
            <a:r>
              <a:rPr lang="en-US" altLang="en-US" b="1" dirty="0"/>
              <a:t>? Not NULL</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607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516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3863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2"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9301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9"/>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
        <p:nvSpPr>
          <p:cNvPr id="2" name="TextBox 1">
            <a:extLst>
              <a:ext uri="{FF2B5EF4-FFF2-40B4-BE49-F238E27FC236}">
                <a16:creationId xmlns:a16="http://schemas.microsoft.com/office/drawing/2014/main" id="{50E807B6-5765-4044-8B79-00CFDC615A11}"/>
              </a:ext>
            </a:extLst>
          </p:cNvPr>
          <p:cNvSpPr txBox="1"/>
          <p:nvPr/>
        </p:nvSpPr>
        <p:spPr>
          <a:xfrm>
            <a:off x="838200" y="3181350"/>
            <a:ext cx="3094117" cy="1754326"/>
          </a:xfrm>
          <a:prstGeom prst="rect">
            <a:avLst/>
          </a:prstGeom>
          <a:noFill/>
        </p:spPr>
        <p:txBody>
          <a:bodyPr wrap="none" rtlCol="0">
            <a:spAutoFit/>
          </a:bodyPr>
          <a:lstStyle/>
          <a:p>
            <a:pPr marL="285750" indent="-285750">
              <a:buFont typeface="Arial" panose="020B0604020202020204" pitchFamily="34" charset="0"/>
              <a:buChar char="•"/>
            </a:pPr>
            <a:r>
              <a:rPr lang="en-US" dirty="0"/>
              <a:t>Source table </a:t>
            </a:r>
            <a:r>
              <a:rPr lang="en-US" dirty="0">
                <a:sym typeface="Wingdings" pitchFamily="2" charset="2"/>
              </a:rPr>
              <a:t> Target table</a:t>
            </a:r>
          </a:p>
          <a:p>
            <a:pPr marL="285750" indent="-285750">
              <a:buFont typeface="Arial" panose="020B0604020202020204" pitchFamily="34" charset="0"/>
              <a:buChar char="•"/>
            </a:pPr>
            <a:r>
              <a:rPr lang="en-US" dirty="0">
                <a:sym typeface="Wingdings" pitchFamily="2" charset="2"/>
              </a:rPr>
              <a:t>(C1, C2, C3)  (B3, B4, B11)</a:t>
            </a:r>
          </a:p>
          <a:p>
            <a:pPr marL="285750" indent="-285750">
              <a:buFont typeface="Arial" panose="020B0604020202020204" pitchFamily="34" charset="0"/>
              <a:buChar char="•"/>
            </a:pPr>
            <a:r>
              <a:rPr lang="en-US" dirty="0">
                <a:sym typeface="Wingdings" pitchFamily="2" charset="2"/>
              </a:rPr>
              <a:t>Unique (C1, C2, C3)</a:t>
            </a:r>
          </a:p>
          <a:p>
            <a:pPr marL="742950" lvl="1" indent="-285750">
              <a:buFont typeface="Arial" panose="020B0604020202020204" pitchFamily="34" charset="0"/>
              <a:buChar char="•"/>
            </a:pPr>
            <a:r>
              <a:rPr lang="en-US" dirty="0">
                <a:sym typeface="Wingdings" pitchFamily="2" charset="2"/>
              </a:rPr>
              <a:t>(1, 2, 3)  (1, 2, 3)</a:t>
            </a:r>
          </a:p>
          <a:p>
            <a:pPr marL="742950" lvl="1" indent="-285750">
              <a:buFont typeface="Arial" panose="020B0604020202020204" pitchFamily="34" charset="0"/>
              <a:buChar char="•"/>
            </a:pPr>
            <a:r>
              <a:rPr lang="en-US" dirty="0">
                <a:sym typeface="Wingdings" pitchFamily="2" charset="2"/>
              </a:rPr>
              <a:t>(1, 2, NULL)</a:t>
            </a:r>
          </a:p>
          <a:p>
            <a:pPr marL="742950" lvl="1" indent="-285750">
              <a:buFont typeface="Arial" panose="020B0604020202020204" pitchFamily="34" charset="0"/>
              <a:buChar char="•"/>
            </a:pPr>
            <a:r>
              <a:rPr lang="en-US" dirty="0">
                <a:sym typeface="Wingdings" pitchFamily="2" charset="2"/>
              </a:rPr>
              <a:t>(NULL, 2, 3)</a:t>
            </a:r>
            <a:endParaRPr lang="en-US" dirty="0"/>
          </a:p>
        </p:txBody>
      </p:sp>
    </p:spTree>
    <p:extLst>
      <p:ext uri="{BB962C8B-B14F-4D97-AF65-F5344CB8AC3E}">
        <p14:creationId xmlns:p14="http://schemas.microsoft.com/office/powerpoint/2010/main" val="148226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398966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1"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Tree>
    <p:extLst>
      <p:ext uri="{BB962C8B-B14F-4D97-AF65-F5344CB8AC3E}">
        <p14:creationId xmlns:p14="http://schemas.microsoft.com/office/powerpoint/2010/main" val="378112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70"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Tree>
    <p:extLst>
      <p:ext uri="{BB962C8B-B14F-4D97-AF65-F5344CB8AC3E}">
        <p14:creationId xmlns:p14="http://schemas.microsoft.com/office/powerpoint/2010/main" val="418440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extLst>
      <p:ext uri="{BB962C8B-B14F-4D97-AF65-F5344CB8AC3E}">
        <p14:creationId xmlns:p14="http://schemas.microsoft.com/office/powerpoint/2010/main" val="310735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6"/>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extLst>
      <p:ext uri="{BB962C8B-B14F-4D97-AF65-F5344CB8AC3E}">
        <p14:creationId xmlns:p14="http://schemas.microsoft.com/office/powerpoint/2010/main" val="198226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9"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extLst>
      <p:ext uri="{BB962C8B-B14F-4D97-AF65-F5344CB8AC3E}">
        <p14:creationId xmlns:p14="http://schemas.microsoft.com/office/powerpoint/2010/main" val="122900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Tree>
    <p:extLst>
      <p:ext uri="{BB962C8B-B14F-4D97-AF65-F5344CB8AC3E}">
        <p14:creationId xmlns:p14="http://schemas.microsoft.com/office/powerpoint/2010/main" val="225920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3930252"/>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(15,3)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a:t>varchar </a:t>
            </a:r>
            <a:r>
              <a:rPr lang="en-US" altLang="en-US" dirty="0"/>
              <a:t>(20),</a:t>
            </a:r>
            <a:br>
              <a:rPr lang="en-US" altLang="en-US" dirty="0"/>
            </a:br>
            <a:r>
              <a:rPr lang="en-US" altLang="en-US" dirty="0"/>
              <a:t>          </a:t>
            </a:r>
            <a:r>
              <a:rPr lang="en-US" altLang="en-US" i="1" dirty="0"/>
              <a:t>building </a:t>
            </a:r>
            <a:r>
              <a:rPr lang="en-US" altLang="en-US" b="1" dirty="0"/>
              <a:t>varchar </a:t>
            </a:r>
            <a:r>
              <a:rPr lang="en-US" altLang="en-US" dirty="0"/>
              <a:t>(15),</a:t>
            </a:r>
            <a:br>
              <a:rPr lang="en-US" altLang="en-US" dirty="0"/>
            </a:br>
            <a:r>
              <a:rPr lang="en-US" altLang="en-US" dirty="0"/>
              <a:t>          </a:t>
            </a:r>
            <a:r>
              <a:rPr lang="en-US" altLang="en-US" i="1" dirty="0"/>
              <a:t>budget Dollars</a:t>
            </a:r>
            <a:r>
              <a:rPr lang="en-US" altLang="en-US" dirty="0"/>
              <a:t>);</a:t>
            </a:r>
          </a:p>
          <a:p>
            <a:pPr>
              <a:buNone/>
              <a:tabLst>
                <a:tab pos="859631" algn="l"/>
                <a:tab pos="1418035" algn="l"/>
              </a:tabLst>
            </a:pPr>
            <a:endParaRPr lang="en-US" altLang="en-US" dirty="0"/>
          </a:p>
          <a:p>
            <a:pPr>
              <a:buNone/>
              <a:tabLst>
                <a:tab pos="859631" algn="l"/>
                <a:tab pos="1418035" algn="l"/>
              </a:tabLst>
            </a:pPr>
            <a:endParaRPr lang="en-US" altLang="en-US" dirty="0"/>
          </a:p>
          <a:p>
            <a:pPr>
              <a:buNone/>
              <a:tabLst>
                <a:tab pos="859631" algn="l"/>
                <a:tab pos="1418035" algn="l"/>
              </a:tabLst>
            </a:pPr>
            <a:r>
              <a:rPr lang="en-US" altLang="en-US" b="1" dirty="0"/>
              <a:t> create table </a:t>
            </a:r>
            <a:r>
              <a:rPr lang="en-US" altLang="en-US" i="1" dirty="0"/>
              <a:t>school</a:t>
            </a:r>
            <a:br>
              <a:rPr lang="en-US" altLang="en-US" i="1" dirty="0"/>
            </a:br>
            <a:r>
              <a:rPr lang="en-US" altLang="en-US" i="1" dirty="0"/>
              <a:t>          </a:t>
            </a:r>
            <a:r>
              <a:rPr lang="en-US" altLang="en-US" dirty="0"/>
              <a:t>(</a:t>
            </a:r>
            <a:r>
              <a:rPr lang="en-US" altLang="en-US" i="1" dirty="0" err="1"/>
              <a:t>dept_name</a:t>
            </a:r>
            <a:r>
              <a:rPr lang="en-US" altLang="en-US" i="1" dirty="0"/>
              <a:t> </a:t>
            </a:r>
            <a:r>
              <a:rPr lang="en-US" altLang="en-US" b="1" dirty="0"/>
              <a:t>varchar </a:t>
            </a:r>
            <a:r>
              <a:rPr lang="en-US" altLang="en-US" dirty="0"/>
              <a:t>(20),</a:t>
            </a:r>
            <a:br>
              <a:rPr lang="en-US" altLang="en-US" dirty="0"/>
            </a:br>
            <a:r>
              <a:rPr lang="en-US" altLang="en-US" dirty="0"/>
              <a:t>          </a:t>
            </a:r>
            <a:r>
              <a:rPr lang="en-US" altLang="en-US" i="1" dirty="0"/>
              <a:t>building </a:t>
            </a:r>
            <a:r>
              <a:rPr lang="en-US" altLang="en-US" b="1" dirty="0"/>
              <a:t>varchar </a:t>
            </a:r>
            <a:r>
              <a:rPr lang="en-US" altLang="en-US" dirty="0"/>
              <a:t>(15),</a:t>
            </a:r>
            <a:br>
              <a:rPr lang="en-US" altLang="en-US" dirty="0"/>
            </a:br>
            <a:r>
              <a:rPr lang="en-US" altLang="en-US" dirty="0"/>
              <a:t>          </a:t>
            </a:r>
            <a:r>
              <a:rPr lang="en-US" altLang="en-US" i="1" dirty="0"/>
              <a:t>budget Dollar</a:t>
            </a:r>
            <a:r>
              <a:rPr lang="en-US" altLang="en-US" dirty="0"/>
              <a:t>);</a:t>
            </a:r>
          </a:p>
          <a:p>
            <a:pPr>
              <a:buNone/>
              <a:tabLst>
                <a:tab pos="859631" algn="l"/>
                <a:tab pos="1418035" algn="l"/>
              </a:tabLst>
            </a:pPr>
            <a:endParaRPr lang="en-US" altLang="en-US" dirty="0"/>
          </a:p>
          <a:p>
            <a:pPr>
              <a:buNone/>
              <a:tabLst>
                <a:tab pos="859631" algn="l"/>
                <a:tab pos="1418035" algn="l"/>
              </a:tabLst>
            </a:pPr>
            <a:endParaRPr lang="en-US" altLang="en-US" dirty="0"/>
          </a:p>
        </p:txBody>
      </p:sp>
    </p:spTree>
    <p:extLst>
      <p:ext uri="{BB962C8B-B14F-4D97-AF65-F5344CB8AC3E}">
        <p14:creationId xmlns:p14="http://schemas.microsoft.com/office/powerpoint/2010/main" val="299389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4"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261137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A8176-7710-724C-B3E6-D8EBDB2121B0}"/>
              </a:ext>
            </a:extLst>
          </p:cNvPr>
          <p:cNvSpPr>
            <a:spLocks noGrp="1"/>
          </p:cNvSpPr>
          <p:nvPr>
            <p:ph idx="1"/>
          </p:nvPr>
        </p:nvSpPr>
        <p:spPr/>
        <p:txBody>
          <a:bodyPr/>
          <a:lstStyle/>
          <a:p>
            <a:r>
              <a:rPr lang="en-US" dirty="0"/>
              <a:t>OHs  and HW schedule.</a:t>
            </a:r>
          </a:p>
          <a:p>
            <a:r>
              <a:rPr lang="en-US" dirty="0"/>
              <a:t>Comments and insights related to homework 2-B and HW3 (coming):</a:t>
            </a:r>
          </a:p>
          <a:p>
            <a:pPr lvl="1"/>
            <a:r>
              <a:rPr lang="en-US" dirty="0"/>
              <a:t>Web application SW architecture.</a:t>
            </a:r>
          </a:p>
          <a:p>
            <a:pPr lvl="1"/>
            <a:r>
              <a:rPr lang="en-US" dirty="0"/>
              <a:t>SQL vs Pandas, Cursors</a:t>
            </a:r>
          </a:p>
          <a:p>
            <a:r>
              <a:rPr lang="en-US" dirty="0"/>
              <a:t>Codd’s Rules.</a:t>
            </a:r>
          </a:p>
          <a:p>
            <a:r>
              <a:rPr lang="en-US" dirty="0"/>
              <a:t>Integrity constraints.</a:t>
            </a:r>
          </a:p>
          <a:p>
            <a:r>
              <a:rPr lang="en-US" dirty="0"/>
              <a:t>Indexes.</a:t>
            </a:r>
          </a:p>
          <a:p>
            <a:r>
              <a:rPr lang="en-US" dirty="0"/>
              <a:t>Functions, procedures and triggers.</a:t>
            </a:r>
          </a:p>
          <a:p>
            <a:r>
              <a:rPr lang="en-US" dirty="0"/>
              <a:t>Some advanced ER concepts.</a:t>
            </a:r>
          </a:p>
          <a:p>
            <a:r>
              <a:rPr lang="en-US" dirty="0"/>
              <a:t>Worked example.</a:t>
            </a:r>
          </a:p>
          <a:p>
            <a:pPr lvl="1"/>
            <a:endParaRPr lang="en-US" dirty="0"/>
          </a:p>
        </p:txBody>
      </p:sp>
      <p:sp>
        <p:nvSpPr>
          <p:cNvPr id="3" name="Title 2">
            <a:extLst>
              <a:ext uri="{FF2B5EF4-FFF2-40B4-BE49-F238E27FC236}">
                <a16:creationId xmlns:a16="http://schemas.microsoft.com/office/drawing/2014/main" id="{41CAA0AF-B5CC-C341-AB73-2238F0464E3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83056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04972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4037407"/>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a:p>
            <a:pPr>
              <a:buNone/>
            </a:pPr>
            <a:endParaRPr lang="en-US" altLang="en-US" dirty="0"/>
          </a:p>
        </p:txBody>
      </p:sp>
    </p:spTree>
    <p:extLst>
      <p:ext uri="{BB962C8B-B14F-4D97-AF65-F5344CB8AC3E}">
        <p14:creationId xmlns:p14="http://schemas.microsoft.com/office/powerpoint/2010/main" val="2151957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3018292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31369-EFA2-CE40-8FE6-8AAE15F257F7}"/>
              </a:ext>
            </a:extLst>
          </p:cNvPr>
          <p:cNvSpPr>
            <a:spLocks noGrp="1"/>
          </p:cNvSpPr>
          <p:nvPr>
            <p:ph type="title"/>
          </p:nvPr>
        </p:nvSpPr>
        <p:spPr/>
        <p:txBody>
          <a:bodyPr/>
          <a:lstStyle/>
          <a:p>
            <a:endParaRPr lang="en-US"/>
          </a:p>
        </p:txBody>
      </p:sp>
      <p:sp>
        <p:nvSpPr>
          <p:cNvPr id="4" name="Rounded Rectangle 3">
            <a:extLst>
              <a:ext uri="{FF2B5EF4-FFF2-40B4-BE49-F238E27FC236}">
                <a16:creationId xmlns:a16="http://schemas.microsoft.com/office/drawing/2014/main" id="{5F894269-3F7D-C343-A7F0-CBA7556A1263}"/>
              </a:ext>
            </a:extLst>
          </p:cNvPr>
          <p:cNvSpPr/>
          <p:nvPr/>
        </p:nvSpPr>
        <p:spPr>
          <a:xfrm>
            <a:off x="685800" y="1657350"/>
            <a:ext cx="16764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People</a:t>
            </a:r>
          </a:p>
        </p:txBody>
      </p:sp>
      <p:sp>
        <p:nvSpPr>
          <p:cNvPr id="5" name="Rounded Rectangle 4">
            <a:extLst>
              <a:ext uri="{FF2B5EF4-FFF2-40B4-BE49-F238E27FC236}">
                <a16:creationId xmlns:a16="http://schemas.microsoft.com/office/drawing/2014/main" id="{5A21021F-9F1E-2B4B-A452-C00A87FB20C6}"/>
              </a:ext>
            </a:extLst>
          </p:cNvPr>
          <p:cNvSpPr/>
          <p:nvPr/>
        </p:nvSpPr>
        <p:spPr>
          <a:xfrm>
            <a:off x="4419600" y="2114550"/>
            <a:ext cx="12192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playerID</a:t>
            </a:r>
            <a:br>
              <a:rPr lang="en-US" dirty="0"/>
            </a:br>
            <a:r>
              <a:rPr lang="en-US" dirty="0"/>
              <a:t>IDX</a:t>
            </a:r>
          </a:p>
        </p:txBody>
      </p:sp>
      <p:sp>
        <p:nvSpPr>
          <p:cNvPr id="6" name="Rounded Rectangle 5">
            <a:extLst>
              <a:ext uri="{FF2B5EF4-FFF2-40B4-BE49-F238E27FC236}">
                <a16:creationId xmlns:a16="http://schemas.microsoft.com/office/drawing/2014/main" id="{4057B3A1-2B12-BF4D-B279-509A95FE45DA}"/>
              </a:ext>
            </a:extLst>
          </p:cNvPr>
          <p:cNvSpPr/>
          <p:nvPr/>
        </p:nvSpPr>
        <p:spPr>
          <a:xfrm>
            <a:off x="3733800" y="840195"/>
            <a:ext cx="12954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nameLast</a:t>
            </a:r>
            <a:endParaRPr lang="en-US" dirty="0"/>
          </a:p>
        </p:txBody>
      </p:sp>
      <p:sp>
        <p:nvSpPr>
          <p:cNvPr id="7" name="Oval 6">
            <a:extLst>
              <a:ext uri="{FF2B5EF4-FFF2-40B4-BE49-F238E27FC236}">
                <a16:creationId xmlns:a16="http://schemas.microsoft.com/office/drawing/2014/main" id="{57F20222-0294-C448-9F79-061DD51D3A73}"/>
              </a:ext>
            </a:extLst>
          </p:cNvPr>
          <p:cNvSpPr/>
          <p:nvPr/>
        </p:nvSpPr>
        <p:spPr>
          <a:xfrm>
            <a:off x="3810000" y="946875"/>
            <a:ext cx="152400" cy="1524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96167B-A981-694A-BDC8-FEF155327252}"/>
              </a:ext>
            </a:extLst>
          </p:cNvPr>
          <p:cNvSpPr/>
          <p:nvPr/>
        </p:nvSpPr>
        <p:spPr>
          <a:xfrm>
            <a:off x="1752600" y="2115819"/>
            <a:ext cx="152400" cy="1524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9075785-6650-5243-9AB3-FBDC88F09721}"/>
              </a:ext>
            </a:extLst>
          </p:cNvPr>
          <p:cNvCxnSpPr>
            <a:stCxn id="7" idx="3"/>
            <a:endCxn id="8" idx="6"/>
          </p:cNvCxnSpPr>
          <p:nvPr/>
        </p:nvCxnSpPr>
        <p:spPr>
          <a:xfrm flipH="1">
            <a:off x="1905000" y="1076957"/>
            <a:ext cx="1927318" cy="1115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0D4618F2-5080-E44C-9BD9-F26D9CFAB9F9}"/>
              </a:ext>
            </a:extLst>
          </p:cNvPr>
          <p:cNvSpPr/>
          <p:nvPr/>
        </p:nvSpPr>
        <p:spPr>
          <a:xfrm>
            <a:off x="4506431" y="2225945"/>
            <a:ext cx="152400" cy="15240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E46F80C-9CF1-C049-AE29-6ED77B9EABB7}"/>
              </a:ext>
            </a:extLst>
          </p:cNvPr>
          <p:cNvCxnSpPr/>
          <p:nvPr/>
        </p:nvCxnSpPr>
        <p:spPr>
          <a:xfrm flipH="1">
            <a:off x="1905000" y="2268219"/>
            <a:ext cx="26008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394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a:t>Primary</a:t>
            </a:r>
          </a:p>
          <a:p>
            <a:r>
              <a:rPr lang="en-US" dirty="0"/>
              <a:t>Unique</a:t>
            </a:r>
          </a:p>
          <a:p>
            <a:r>
              <a:rPr lang="en-US" dirty="0"/>
              <a:t>Unique and Not Null</a:t>
            </a:r>
          </a:p>
          <a:p>
            <a:r>
              <a:rPr lang="en-US" dirty="0"/>
              <a:t>Index</a:t>
            </a:r>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4232214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35</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9258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8" name="TextBox 11">
            <a:extLst>
              <a:ext uri="{FF2B5EF4-FFF2-40B4-BE49-F238E27FC236}">
                <a16:creationId xmlns:a16="http://schemas.microsoft.com/office/drawing/2014/main" id="{604A9E0B-BE8C-E248-8061-50936971956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36</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461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OHs Videos, HW and Exams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65239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8" name="TextBox 11">
            <a:extLst>
              <a:ext uri="{FF2B5EF4-FFF2-40B4-BE49-F238E27FC236}">
                <a16:creationId xmlns:a16="http://schemas.microsoft.com/office/drawing/2014/main" id="{FE1414FE-69BC-7A46-AFD5-33AC5CD1513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41</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8" name="TextBox 11">
            <a:extLst>
              <a:ext uri="{FF2B5EF4-FFF2-40B4-BE49-F238E27FC236}">
                <a16:creationId xmlns:a16="http://schemas.microsoft.com/office/drawing/2014/main" id="{C03DC01A-0564-1E46-BF79-036E0E417AA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10" name="TextBox 11">
            <a:extLst>
              <a:ext uri="{FF2B5EF4-FFF2-40B4-BE49-F238E27FC236}">
                <a16:creationId xmlns:a16="http://schemas.microsoft.com/office/drawing/2014/main" id="{23A7BF01-96B5-D948-80E2-8FF79DD7C42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47</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6BBC-8E08-BE4D-B129-57B9A864E1D3}"/>
              </a:ext>
            </a:extLst>
          </p:cNvPr>
          <p:cNvSpPr>
            <a:spLocks noGrp="1"/>
          </p:cNvSpPr>
          <p:nvPr>
            <p:ph type="title"/>
          </p:nvPr>
        </p:nvSpPr>
        <p:spPr/>
        <p:txBody>
          <a:bodyPr/>
          <a:lstStyle/>
          <a:p>
            <a:r>
              <a:rPr lang="en-US" dirty="0"/>
              <a:t>Last Night’s Recitation</a:t>
            </a:r>
          </a:p>
        </p:txBody>
      </p:sp>
      <p:pic>
        <p:nvPicPr>
          <p:cNvPr id="4" name="Picture 3">
            <a:extLst>
              <a:ext uri="{FF2B5EF4-FFF2-40B4-BE49-F238E27FC236}">
                <a16:creationId xmlns:a16="http://schemas.microsoft.com/office/drawing/2014/main" id="{DEE5F150-0CD3-FC4A-A253-F1E21BADBE95}"/>
              </a:ext>
            </a:extLst>
          </p:cNvPr>
          <p:cNvPicPr>
            <a:picLocks noChangeAspect="1"/>
          </p:cNvPicPr>
          <p:nvPr/>
        </p:nvPicPr>
        <p:blipFill>
          <a:blip r:embed="rId2"/>
          <a:stretch>
            <a:fillRect/>
          </a:stretch>
        </p:blipFill>
        <p:spPr>
          <a:xfrm>
            <a:off x="76200" y="676275"/>
            <a:ext cx="4953000" cy="3962400"/>
          </a:xfrm>
          <a:prstGeom prst="rect">
            <a:avLst/>
          </a:prstGeom>
        </p:spPr>
      </p:pic>
      <p:sp>
        <p:nvSpPr>
          <p:cNvPr id="5" name="TextBox 4">
            <a:extLst>
              <a:ext uri="{FF2B5EF4-FFF2-40B4-BE49-F238E27FC236}">
                <a16:creationId xmlns:a16="http://schemas.microsoft.com/office/drawing/2014/main" id="{C75E1368-5F9E-4C4F-BC34-24D8B3BF1DCA}"/>
              </a:ext>
            </a:extLst>
          </p:cNvPr>
          <p:cNvSpPr txBox="1"/>
          <p:nvPr/>
        </p:nvSpPr>
        <p:spPr>
          <a:xfrm>
            <a:off x="4168234" y="590550"/>
            <a:ext cx="4888005" cy="3693319"/>
          </a:xfrm>
          <a:prstGeom prst="rect">
            <a:avLst/>
          </a:prstGeom>
          <a:noFill/>
        </p:spPr>
        <p:txBody>
          <a:bodyPr wrap="none" rtlCol="0">
            <a:spAutoFit/>
          </a:bodyPr>
          <a:lstStyle/>
          <a:p>
            <a:pPr marL="285750" indent="-285750">
              <a:buFont typeface="Arial" panose="020B0604020202020204" pitchFamily="34" charset="0"/>
              <a:buChar char="•"/>
            </a:pPr>
            <a:r>
              <a:rPr lang="en-US" dirty="0"/>
              <a:t>I was lurking during last night’s recitation.</a:t>
            </a:r>
          </a:p>
          <a:p>
            <a:pPr marL="285750" indent="-285750">
              <a:buFont typeface="Arial" panose="020B0604020202020204" pitchFamily="34" charset="0"/>
              <a:buChar char="•"/>
            </a:pPr>
            <a:r>
              <a:rPr lang="en-US" dirty="0"/>
              <a:t>The recording rendering finished early this AM.</a:t>
            </a:r>
          </a:p>
          <a:p>
            <a:pPr marL="285750" indent="-285750">
              <a:buFont typeface="Arial" panose="020B0604020202020204" pitchFamily="34" charset="0"/>
              <a:buChar char="•"/>
            </a:pPr>
            <a:r>
              <a:rPr lang="en-US" dirty="0"/>
              <a:t>Ferguson started rubbing his hands and</a:t>
            </a:r>
            <a:br>
              <a:rPr lang="en-US" dirty="0"/>
            </a:br>
            <a:r>
              <a:rPr lang="en-US" dirty="0"/>
              <a:t>laughing diabolically.</a:t>
            </a:r>
          </a:p>
          <a:p>
            <a:pPr marL="285750" indent="-285750">
              <a:buFont typeface="Arial" panose="020B0604020202020204" pitchFamily="34" charset="0"/>
              <a:buChar char="•"/>
            </a:pPr>
            <a:r>
              <a:rPr lang="en-US" dirty="0"/>
              <a:t>Enough is enough. </a:t>
            </a:r>
          </a:p>
          <a:p>
            <a:pPr marL="742950" lvl="1" indent="-285750">
              <a:buFont typeface="Arial" panose="020B0604020202020204" pitchFamily="34" charset="0"/>
              <a:buChar char="•"/>
            </a:pPr>
            <a:r>
              <a:rPr lang="en-US" dirty="0"/>
              <a:t>I hit Ferguson with a </a:t>
            </a:r>
            <a:r>
              <a:rPr lang="en-US" dirty="0" err="1"/>
              <a:t>batarang</a:t>
            </a:r>
            <a:r>
              <a:rPr lang="en-US" dirty="0"/>
              <a:t>.</a:t>
            </a:r>
          </a:p>
          <a:p>
            <a:pPr marL="742950" lvl="1" indent="-285750">
              <a:buFont typeface="Arial" panose="020B0604020202020204" pitchFamily="34" charset="0"/>
              <a:buChar char="•"/>
            </a:pPr>
            <a:r>
              <a:rPr lang="en-US" dirty="0"/>
              <a:t>He was already logged into </a:t>
            </a:r>
            <a:r>
              <a:rPr lang="en-US" dirty="0" err="1"/>
              <a:t>CourseWorks</a:t>
            </a:r>
            <a:r>
              <a:rPr lang="en-US" dirty="0"/>
              <a:t>.</a:t>
            </a:r>
          </a:p>
          <a:p>
            <a:pPr marL="742950" lvl="1" indent="-285750">
              <a:buFont typeface="Arial" panose="020B0604020202020204" pitchFamily="34" charset="0"/>
              <a:buChar char="•"/>
            </a:pPr>
            <a:r>
              <a:rPr lang="en-US" dirty="0"/>
              <a:t>So, I uploaded the video to the OH folder.</a:t>
            </a:r>
          </a:p>
          <a:p>
            <a:pPr marL="285750" indent="-285750">
              <a:buFont typeface="Arial" panose="020B0604020202020204" pitchFamily="34" charset="0"/>
              <a:buChar char="•"/>
            </a:pPr>
            <a:r>
              <a:rPr lang="en-US" dirty="0"/>
              <a:t>You’re welcome.</a:t>
            </a:r>
          </a:p>
          <a:p>
            <a:r>
              <a:rPr lang="en-US" dirty="0"/>
              <a:t>					</a:t>
            </a:r>
          </a:p>
          <a:p>
            <a:r>
              <a:rPr lang="en-US" dirty="0"/>
              <a:t>					Sincerely,</a:t>
            </a:r>
            <a:br>
              <a:rPr lang="en-US" dirty="0"/>
            </a:br>
            <a:br>
              <a:rPr lang="en-US" dirty="0"/>
            </a:br>
            <a:r>
              <a:rPr lang="en-US" dirty="0"/>
              <a:t>					Batman</a:t>
            </a:r>
          </a:p>
        </p:txBody>
      </p:sp>
    </p:spTree>
    <p:extLst>
      <p:ext uri="{BB962C8B-B14F-4D97-AF65-F5344CB8AC3E}">
        <p14:creationId xmlns:p14="http://schemas.microsoft.com/office/powerpoint/2010/main" val="495591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54</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Lecture 6: ER, Relational, SQL (V)</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Comments and Insights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882687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D29FE-AB3B-D648-965D-D26DC3AA4C7E}"/>
              </a:ext>
            </a:extLst>
          </p:cNvPr>
          <p:cNvSpPr>
            <a:spLocks noGrp="1"/>
          </p:cNvSpPr>
          <p:nvPr>
            <p:ph type="title"/>
          </p:nvPr>
        </p:nvSpPr>
        <p:spPr/>
        <p:txBody>
          <a:bodyPr/>
          <a:lstStyle/>
          <a:p>
            <a:r>
              <a:rPr lang="en-US" dirty="0"/>
              <a:t>Web Application Architecture</a:t>
            </a:r>
          </a:p>
        </p:txBody>
      </p:sp>
      <p:pic>
        <p:nvPicPr>
          <p:cNvPr id="4" name="Picture 3">
            <a:extLst>
              <a:ext uri="{FF2B5EF4-FFF2-40B4-BE49-F238E27FC236}">
                <a16:creationId xmlns:a16="http://schemas.microsoft.com/office/drawing/2014/main" id="{0C5E0E72-34B4-0A48-8DD4-40E993607F93}"/>
              </a:ext>
            </a:extLst>
          </p:cNvPr>
          <p:cNvPicPr>
            <a:picLocks noChangeAspect="1"/>
          </p:cNvPicPr>
          <p:nvPr/>
        </p:nvPicPr>
        <p:blipFill>
          <a:blip r:embed="rId2"/>
          <a:stretch>
            <a:fillRect/>
          </a:stretch>
        </p:blipFill>
        <p:spPr>
          <a:xfrm>
            <a:off x="76200" y="514350"/>
            <a:ext cx="5264404" cy="2616009"/>
          </a:xfrm>
          <a:prstGeom prst="rect">
            <a:avLst/>
          </a:prstGeom>
        </p:spPr>
      </p:pic>
      <p:pic>
        <p:nvPicPr>
          <p:cNvPr id="5" name="Picture 4">
            <a:extLst>
              <a:ext uri="{FF2B5EF4-FFF2-40B4-BE49-F238E27FC236}">
                <a16:creationId xmlns:a16="http://schemas.microsoft.com/office/drawing/2014/main" id="{FDE2169E-1CC7-5244-9BFC-09BD15550252}"/>
              </a:ext>
            </a:extLst>
          </p:cNvPr>
          <p:cNvPicPr>
            <a:picLocks noChangeAspect="1"/>
          </p:cNvPicPr>
          <p:nvPr/>
        </p:nvPicPr>
        <p:blipFill>
          <a:blip r:embed="rId3"/>
          <a:stretch>
            <a:fillRect/>
          </a:stretch>
        </p:blipFill>
        <p:spPr>
          <a:xfrm>
            <a:off x="5685292" y="133350"/>
            <a:ext cx="3275628" cy="2821880"/>
          </a:xfrm>
          <a:prstGeom prst="rect">
            <a:avLst/>
          </a:prstGeom>
        </p:spPr>
      </p:pic>
      <p:sp>
        <p:nvSpPr>
          <p:cNvPr id="6" name="Content Placeholder 5">
            <a:extLst>
              <a:ext uri="{FF2B5EF4-FFF2-40B4-BE49-F238E27FC236}">
                <a16:creationId xmlns:a16="http://schemas.microsoft.com/office/drawing/2014/main" id="{11232A32-2E44-084F-8D2C-D181823C23C4}"/>
              </a:ext>
            </a:extLst>
          </p:cNvPr>
          <p:cNvSpPr>
            <a:spLocks noGrp="1"/>
          </p:cNvSpPr>
          <p:nvPr>
            <p:ph idx="1"/>
          </p:nvPr>
        </p:nvSpPr>
        <p:spPr>
          <a:xfrm>
            <a:off x="152400" y="3130359"/>
            <a:ext cx="8839200" cy="1498790"/>
          </a:xfrm>
        </p:spPr>
        <p:txBody>
          <a:bodyPr/>
          <a:lstStyle/>
          <a:p>
            <a:r>
              <a:rPr lang="en-US" sz="1400" dirty="0"/>
              <a:t>The sample application that I provided is vastly over-simplified to reduce complexity.</a:t>
            </a:r>
          </a:p>
          <a:p>
            <a:r>
              <a:rPr lang="en-US" sz="1400" dirty="0"/>
              <a:t>Well-designed applications and Web application architecture is a complex space with patterns and anti-patterns.</a:t>
            </a:r>
          </a:p>
          <a:p>
            <a:r>
              <a:rPr lang="en-US" sz="1400" dirty="0"/>
              <a:t>Some examples:</a:t>
            </a:r>
          </a:p>
          <a:p>
            <a:pPr lvl="1"/>
            <a:r>
              <a:rPr lang="en-US" sz="1200" dirty="0"/>
              <a:t>SOLID Principles apply broadly to components, microservices, etc.</a:t>
            </a:r>
          </a:p>
          <a:p>
            <a:pPr lvl="1"/>
            <a:r>
              <a:rPr lang="en-US" sz="1200" dirty="0"/>
              <a:t>Application design patterns and anti-patterns, e.g. Transfer Object, Factory, Data Access Object, ... ...</a:t>
            </a:r>
          </a:p>
          <a:p>
            <a:endParaRPr lang="en-US" sz="1400" dirty="0"/>
          </a:p>
        </p:txBody>
      </p:sp>
    </p:spTree>
    <p:extLst>
      <p:ext uri="{BB962C8B-B14F-4D97-AF65-F5344CB8AC3E}">
        <p14:creationId xmlns:p14="http://schemas.microsoft.com/office/powerpoint/2010/main" val="3798988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73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(S22): Lecture 6: ER, Relational, SQL (V)</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9E8475-2B1F-0446-8985-19156F0ACCF8}"/>
              </a:ext>
            </a:extLst>
          </p:cNvPr>
          <p:cNvSpPr>
            <a:spLocks noGrp="1"/>
          </p:cNvSpPr>
          <p:nvPr>
            <p:ph idx="1"/>
          </p:nvPr>
        </p:nvSpPr>
        <p:spPr>
          <a:xfrm>
            <a:off x="152400" y="2388910"/>
            <a:ext cx="8839200" cy="2240239"/>
          </a:xfrm>
        </p:spPr>
        <p:txBody>
          <a:bodyPr/>
          <a:lstStyle/>
          <a:p>
            <a:r>
              <a:rPr lang="en-US" sz="1600" dirty="0"/>
              <a:t>URL/URL</a:t>
            </a:r>
          </a:p>
          <a:p>
            <a:pPr lvl="1"/>
            <a:r>
              <a:rPr lang="en-US" sz="1400" dirty="0"/>
              <a:t>URI = scheme ":" ["//" authority] path ["?" query] ["#" fragment]</a:t>
            </a:r>
          </a:p>
          <a:p>
            <a:pPr lvl="1"/>
            <a:r>
              <a:rPr lang="en-US" sz="1400" dirty="0"/>
              <a:t>authority = [</a:t>
            </a:r>
            <a:r>
              <a:rPr lang="en-US" sz="1400" dirty="0" err="1"/>
              <a:t>userinfo</a:t>
            </a:r>
            <a:r>
              <a:rPr lang="en-US" sz="1400" dirty="0"/>
              <a:t> "@"] host [":" port] (NOTE: Very seldom used)</a:t>
            </a:r>
          </a:p>
          <a:p>
            <a:r>
              <a:rPr lang="en-US" sz="1600" dirty="0"/>
              <a:t>Paths and queries:</a:t>
            </a:r>
          </a:p>
          <a:p>
            <a:pPr lvl="1"/>
            <a:r>
              <a:rPr lang="en-US" sz="1400" dirty="0"/>
              <a:t>/customers/10100 references the specific customer with primary key value 10100.</a:t>
            </a:r>
            <a:br>
              <a:rPr lang="en-US" sz="1400" dirty="0"/>
            </a:br>
            <a:r>
              <a:rPr lang="en-US" sz="1400" dirty="0"/>
              <a:t>The pattern is /&lt;</a:t>
            </a:r>
            <a:r>
              <a:rPr lang="en-US" sz="1400" dirty="0" err="1"/>
              <a:t>resource_name</a:t>
            </a:r>
            <a:r>
              <a:rPr lang="en-US" sz="1400" dirty="0"/>
              <a:t>&gt;/</a:t>
            </a:r>
            <a:r>
              <a:rPr lang="en-US" sz="1400" dirty="0" err="1"/>
              <a:t>primary_key_value</a:t>
            </a:r>
            <a:endParaRPr lang="en-US" sz="1400" dirty="0"/>
          </a:p>
          <a:p>
            <a:pPr lvl="1"/>
            <a:r>
              <a:rPr lang="en-US" sz="1400" dirty="0"/>
              <a:t>/</a:t>
            </a:r>
            <a:r>
              <a:rPr lang="en-US" sz="1400" dirty="0" err="1"/>
              <a:t>customers?x</a:t>
            </a:r>
            <a:r>
              <a:rPr lang="en-US" sz="1400" dirty="0"/>
              <a:t>=10&amp;y=7&amp; ... ... &amp;Q=12 references matching resources in the customer collection.</a:t>
            </a:r>
            <a:br>
              <a:rPr lang="en-US" sz="1400" dirty="0"/>
            </a:br>
            <a:r>
              <a:rPr lang="en-US" sz="1400" dirty="0"/>
              <a:t>Logically analogous to</a:t>
            </a:r>
            <a:br>
              <a:rPr lang="en-US" sz="1400" dirty="0"/>
            </a:br>
            <a:r>
              <a:rPr lang="en-US" sz="1400" dirty="0"/>
              <a:t>select * from customers where x=10 and y=7 and ... ... Q=12</a:t>
            </a:r>
          </a:p>
        </p:txBody>
      </p:sp>
      <p:sp>
        <p:nvSpPr>
          <p:cNvPr id="3" name="Title 2">
            <a:extLst>
              <a:ext uri="{FF2B5EF4-FFF2-40B4-BE49-F238E27FC236}">
                <a16:creationId xmlns:a16="http://schemas.microsoft.com/office/drawing/2014/main" id="{029396CC-B533-5E4C-81A7-455D358F8C0F}"/>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7127956-C932-EB4D-90F1-ACA28D7451CB}"/>
              </a:ext>
            </a:extLst>
          </p:cNvPr>
          <p:cNvPicPr>
            <a:picLocks noChangeAspect="1"/>
          </p:cNvPicPr>
          <p:nvPr/>
        </p:nvPicPr>
        <p:blipFill>
          <a:blip r:embed="rId2"/>
          <a:stretch>
            <a:fillRect/>
          </a:stretch>
        </p:blipFill>
        <p:spPr>
          <a:xfrm>
            <a:off x="127564" y="568684"/>
            <a:ext cx="4069342" cy="1850666"/>
          </a:xfrm>
          <a:prstGeom prst="rect">
            <a:avLst/>
          </a:prstGeom>
        </p:spPr>
      </p:pic>
      <p:pic>
        <p:nvPicPr>
          <p:cNvPr id="3074" name="Picture 2">
            <a:extLst>
              <a:ext uri="{FF2B5EF4-FFF2-40B4-BE49-F238E27FC236}">
                <a16:creationId xmlns:a16="http://schemas.microsoft.com/office/drawing/2014/main" id="{CD75D61A-C268-124D-9DA1-1D4194F4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644" y="547410"/>
            <a:ext cx="4445000"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43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85</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86</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5679A9-2D20-1049-84CD-A0D7C913475A}"/>
              </a:ext>
            </a:extLst>
          </p:cNvPr>
          <p:cNvSpPr>
            <a:spLocks noGrp="1"/>
          </p:cNvSpPr>
          <p:nvPr>
            <p:ph idx="1"/>
          </p:nvPr>
        </p:nvSpPr>
        <p:spPr/>
        <p:txBody>
          <a:bodyPr/>
          <a:lstStyle/>
          <a:p>
            <a:r>
              <a:rPr lang="en-US" dirty="0"/>
              <a:t>Switch to notebook.</a:t>
            </a:r>
          </a:p>
        </p:txBody>
      </p:sp>
      <p:sp>
        <p:nvSpPr>
          <p:cNvPr id="3" name="Title 2">
            <a:extLst>
              <a:ext uri="{FF2B5EF4-FFF2-40B4-BE49-F238E27FC236}">
                <a16:creationId xmlns:a16="http://schemas.microsoft.com/office/drawing/2014/main" id="{47DE127D-B7A9-1E40-9B5F-CC79A78515B1}"/>
              </a:ext>
            </a:extLst>
          </p:cNvPr>
          <p:cNvSpPr>
            <a:spLocks noGrp="1"/>
          </p:cNvSpPr>
          <p:nvPr>
            <p:ph type="title"/>
          </p:nvPr>
        </p:nvSpPr>
        <p:spPr/>
        <p:txBody>
          <a:bodyPr/>
          <a:lstStyle/>
          <a:p>
            <a:r>
              <a:rPr lang="en-US" dirty="0"/>
              <a:t>SQL vs Pandas, Cursors</a:t>
            </a:r>
          </a:p>
        </p:txBody>
      </p:sp>
    </p:spTree>
    <p:extLst>
      <p:ext uri="{BB962C8B-B14F-4D97-AF65-F5344CB8AC3E}">
        <p14:creationId xmlns:p14="http://schemas.microsoft.com/office/powerpoint/2010/main" val="936406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77802</TotalTime>
  <Words>6823</Words>
  <Application>Microsoft Macintosh PowerPoint</Application>
  <PresentationFormat>On-screen Show (16:9)</PresentationFormat>
  <Paragraphs>612</Paragraphs>
  <Slides>89</Slides>
  <Notes>61</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89</vt:i4>
      </vt:variant>
    </vt:vector>
  </HeadingPairs>
  <TitlesOfParts>
    <vt:vector size="109"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1_Office Theme</vt:lpstr>
      <vt:lpstr>4_db-5-grey</vt:lpstr>
      <vt:lpstr>5_db-5-grey</vt:lpstr>
      <vt:lpstr>2_Office Theme</vt:lpstr>
      <vt:lpstr>3_db-5-grey</vt:lpstr>
      <vt:lpstr>3_Office Theme</vt:lpstr>
      <vt:lpstr>7_db-5-grey</vt:lpstr>
      <vt:lpstr>6_db-5-grey</vt:lpstr>
      <vt:lpstr>PowerPoint Presentation</vt:lpstr>
      <vt:lpstr>PowerPoint Presentation</vt:lpstr>
      <vt:lpstr>Contents</vt:lpstr>
      <vt:lpstr>PowerPoint Presentation</vt:lpstr>
      <vt:lpstr>Last Night’s Recitation</vt:lpstr>
      <vt:lpstr>PowerPoint Presentation</vt:lpstr>
      <vt:lpstr>Web Application Architecture</vt:lpstr>
      <vt:lpstr>REST</vt:lpstr>
      <vt:lpstr>SQL vs Pandas, Cursors</vt:lpstr>
      <vt:lpstr>PowerPoint Presentation</vt:lpstr>
      <vt:lpstr>Codd’s 12 Rules</vt:lpstr>
      <vt:lpstr>Codd’s 12 Rules</vt:lpstr>
      <vt:lpstr>Applications, View Updates</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Built-in Data Types in SQL </vt:lpstr>
      <vt:lpstr>Large-Object Types</vt:lpstr>
      <vt:lpstr>User-Defined Types</vt:lpstr>
      <vt:lpstr>Domains</vt:lpstr>
      <vt:lpstr>PowerPoint Presentation</vt:lpstr>
      <vt:lpstr>Index Creation</vt:lpstr>
      <vt:lpstr>Index Creation Example</vt:lpstr>
      <vt:lpstr>PowerPoint Presentation</vt:lpstr>
      <vt:lpstr>Let’s Practice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601</cp:revision>
  <cp:lastPrinted>2021-09-23T10:10:07Z</cp:lastPrinted>
  <dcterms:created xsi:type="dcterms:W3CDTF">2010-04-12T23:12:02Z</dcterms:created>
  <dcterms:modified xsi:type="dcterms:W3CDTF">2022-03-03T13:20:31Z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